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4"/>
    <p:sldMasterId id="214748369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DM Sans Medium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Merriweather"/>
      <p:regular r:id="rId39"/>
      <p:bold r:id="rId40"/>
      <p:italic r:id="rId41"/>
      <p:boldItalic r:id="rId42"/>
    </p:embeddedFont>
    <p:embeddedFont>
      <p:font typeface="DM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.fntdata"/><Relationship Id="rId20" Type="http://schemas.openxmlformats.org/officeDocument/2006/relationships/slide" Target="slides/slide14.xml"/><Relationship Id="rId42" Type="http://schemas.openxmlformats.org/officeDocument/2006/relationships/font" Target="fonts/Merriweather-boldItalic.fntdata"/><Relationship Id="rId41" Type="http://schemas.openxmlformats.org/officeDocument/2006/relationships/font" Target="fonts/Merriweather-italic.fntdata"/><Relationship Id="rId22" Type="http://schemas.openxmlformats.org/officeDocument/2006/relationships/slide" Target="slides/slide16.xml"/><Relationship Id="rId44" Type="http://schemas.openxmlformats.org/officeDocument/2006/relationships/font" Target="fonts/DMSans-bold.fntdata"/><Relationship Id="rId21" Type="http://schemas.openxmlformats.org/officeDocument/2006/relationships/slide" Target="slides/slide15.xml"/><Relationship Id="rId43" Type="http://schemas.openxmlformats.org/officeDocument/2006/relationships/font" Target="fonts/DMSans-regular.fntdata"/><Relationship Id="rId24" Type="http://schemas.openxmlformats.org/officeDocument/2006/relationships/slide" Target="slides/slide18.xml"/><Relationship Id="rId46" Type="http://schemas.openxmlformats.org/officeDocument/2006/relationships/font" Target="fonts/DMSans-boldItalic.fntdata"/><Relationship Id="rId23" Type="http://schemas.openxmlformats.org/officeDocument/2006/relationships/slide" Target="slides/slide17.xml"/><Relationship Id="rId45" Type="http://schemas.openxmlformats.org/officeDocument/2006/relationships/font" Target="fonts/DM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MSansMedium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33" Type="http://schemas.openxmlformats.org/officeDocument/2006/relationships/font" Target="fonts/DMSansMedium-italic.fntdata"/><Relationship Id="rId10" Type="http://schemas.openxmlformats.org/officeDocument/2006/relationships/slide" Target="slides/slide4.xml"/><Relationship Id="rId32" Type="http://schemas.openxmlformats.org/officeDocument/2006/relationships/font" Target="fonts/DMSansMedium-bold.fntdata"/><Relationship Id="rId13" Type="http://schemas.openxmlformats.org/officeDocument/2006/relationships/slide" Target="slides/slide7.xml"/><Relationship Id="rId35" Type="http://schemas.openxmlformats.org/officeDocument/2006/relationships/font" Target="fonts/Lato-regular.fntdata"/><Relationship Id="rId12" Type="http://schemas.openxmlformats.org/officeDocument/2006/relationships/slide" Target="slides/slide6.xml"/><Relationship Id="rId34" Type="http://schemas.openxmlformats.org/officeDocument/2006/relationships/font" Target="fonts/DMSans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Lato-italic.fntdata"/><Relationship Id="rId14" Type="http://schemas.openxmlformats.org/officeDocument/2006/relationships/slide" Target="slides/slide8.xml"/><Relationship Id="rId36" Type="http://schemas.openxmlformats.org/officeDocument/2006/relationships/font" Target="fonts/Lato-bold.fntdata"/><Relationship Id="rId17" Type="http://schemas.openxmlformats.org/officeDocument/2006/relationships/slide" Target="slides/slide11.xml"/><Relationship Id="rId39" Type="http://schemas.openxmlformats.org/officeDocument/2006/relationships/font" Target="fonts/Merriweather-regular.fntdata"/><Relationship Id="rId16" Type="http://schemas.openxmlformats.org/officeDocument/2006/relationships/slide" Target="slides/slide10.xml"/><Relationship Id="rId38" Type="http://schemas.openxmlformats.org/officeDocument/2006/relationships/font" Target="fonts/La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1d1b8bc4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1d1b8bc4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1d1b8bc49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1d1b8bc49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1d1b8bc49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1d1b8bc49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1d1b8bc49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1d1b8bc49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d1b8bc492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d1b8bc492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1d1b8bc49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1d1b8bc49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1d1b8bc492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1d1b8bc492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1d1b8bc492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1d1b8bc492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1d1b8bc49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1d1b8bc49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1d1b8bc492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1d1b8bc492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1d1b8bc492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1d1b8bc492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d1b8bc49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d1b8bc49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1d1b8bc492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1d1b8bc492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1d1b8bc49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1d1b8bc49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1d1b8bc49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1d1b8bc49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1d1b8bc492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1d1b8bc492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1d1b8bc492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1d1b8bc492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1d1b8bc49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1d1b8bc49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1d1b8bc49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1d1b8bc49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1d1b8bc49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1d1b8bc49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7" name="Google Shape;117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8" name="Google Shape;118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" name="Google Shape;119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0" name="Google Shape;120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1" name="Google Shape;121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5" name="Google Shape;125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" name="Google Shape;130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1" name="Google Shape;131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9" name="Google Shape;139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0" name="Google Shape;140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1" name="Google Shape;141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2" name="Google Shape;142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6" name="Google Shape;146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0" name="Google Shape;150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1" name="Google Shape;151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2" name="Google Shape;152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3" name="Google Shape;153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56" name="Google Shape;15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3" name="Google Shape;16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65" name="Google Shape;165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" name="Google Shape;169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2" name="Google Shape;172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76" name="Google Shape;176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7" name="Google Shape;177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" name="Google Shape;178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91" name="Google Shape;191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" name="Google Shape;196;p35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35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5"/>
          <p:cNvSpPr/>
          <p:nvPr>
            <p:ph idx="3" type="pic"/>
          </p:nvPr>
        </p:nvSpPr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99" name="Google Shape;199;p35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" type="secHead">
  <p:cSld name="SECTION_HEADER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2" name="Google Shape;20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36"/>
          <p:cNvSpPr txBox="1"/>
          <p:nvPr>
            <p:ph idx="2" type="title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4" name="Google Shape;204;p36"/>
          <p:cNvSpPr txBox="1"/>
          <p:nvPr>
            <p:ph idx="3" type="title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5" name="Google Shape;205;p36"/>
          <p:cNvSpPr txBox="1"/>
          <p:nvPr>
            <p:ph idx="4" type="title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6" name="Google Shape;206;p36"/>
          <p:cNvSpPr txBox="1"/>
          <p:nvPr>
            <p:ph idx="5" type="title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7" name="Google Shape;207;p36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36"/>
          <p:cNvSpPr txBox="1"/>
          <p:nvPr>
            <p:ph idx="6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 type="tx">
  <p:cSld name="TITLE_AND_BOD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7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12" name="Google Shape;212;p37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37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AND_BODY_1"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38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17" name="Google Shape;217;p38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1" type="twoColTx">
  <p:cSld name="TITLE_AND_TWO_COLUMNS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221" name="Google Shape;221;p3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2" name="Google Shape;22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39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24" name="Google Shape;224;p39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" name="Google Shape;225;p39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TITLE_AND_TWO_COLUMNS_1">
    <p:bg>
      <p:bgPr>
        <a:solidFill>
          <a:schemeClr val="dk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40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0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31" name="Google Shape;231;p40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40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chart">
  <p:cSld name="SECTION_TITLE_AND_DESCRIPTION">
    <p:bg>
      <p:bgPr>
        <a:solidFill>
          <a:schemeClr val="lt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41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41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39" name="Google Shape;239;p41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40" name="Google Shape;240;p41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APTION_ONLY">
    <p:bg>
      <p:bgPr>
        <a:solidFill>
          <a:schemeClr val="l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42"/>
          <p:cNvSpPr txBox="1"/>
          <p:nvPr>
            <p:ph idx="1" type="body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4" name="Google Shape;244;p42"/>
          <p:cNvSpPr txBox="1"/>
          <p:nvPr>
            <p:ph idx="2" type="body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3" type="body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6" name="Google Shape;246;p42"/>
          <p:cNvSpPr txBox="1"/>
          <p:nvPr>
            <p:ph idx="4" type="body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5" type="body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8" name="Google Shape;248;p42"/>
          <p:cNvSpPr txBox="1"/>
          <p:nvPr>
            <p:ph idx="6" type="body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7" type="body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0" name="Google Shape;250;p42"/>
          <p:cNvSpPr txBox="1"/>
          <p:nvPr>
            <p:ph idx="8" type="body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idx="9" type="body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2" name="Google Shape;252;p42"/>
          <p:cNvSpPr txBox="1"/>
          <p:nvPr>
            <p:ph idx="13" type="body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3" name="Google Shape;253;p42"/>
          <p:cNvSpPr txBox="1"/>
          <p:nvPr>
            <p:ph idx="14" type="body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4" name="Google Shape;254;p42"/>
          <p:cNvSpPr txBox="1"/>
          <p:nvPr>
            <p:ph idx="15" type="body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5" name="Google Shape;255;p42"/>
          <p:cNvSpPr txBox="1"/>
          <p:nvPr>
            <p:ph idx="16" type="body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6" name="Google Shape;256;p42"/>
          <p:cNvSpPr txBox="1"/>
          <p:nvPr>
            <p:ph idx="17" type="body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7" name="Google Shape;257;p42"/>
          <p:cNvSpPr txBox="1"/>
          <p:nvPr>
            <p:ph idx="18" type="body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8" name="Google Shape;258;p42"/>
          <p:cNvSpPr txBox="1"/>
          <p:nvPr>
            <p:ph idx="19" type="body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9" name="Google Shape;259;p42"/>
          <p:cNvSpPr txBox="1"/>
          <p:nvPr>
            <p:ph idx="20" type="body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0" name="Google Shape;260;p42"/>
          <p:cNvSpPr txBox="1"/>
          <p:nvPr>
            <p:ph idx="21" type="body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1" name="Google Shape;261;p42"/>
          <p:cNvSpPr txBox="1"/>
          <p:nvPr>
            <p:ph idx="22" type="body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2" name="Google Shape;262;p42"/>
          <p:cNvSpPr txBox="1"/>
          <p:nvPr>
            <p:ph idx="23" type="body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3" name="Google Shape;263;p42"/>
          <p:cNvSpPr txBox="1"/>
          <p:nvPr>
            <p:ph idx="24" type="body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4" name="Google Shape;264;p42"/>
          <p:cNvSpPr txBox="1"/>
          <p:nvPr>
            <p:ph idx="25" type="body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5" name="Google Shape;265;p42"/>
          <p:cNvSpPr txBox="1"/>
          <p:nvPr>
            <p:ph idx="26" type="body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6" name="Google Shape;266;p42"/>
          <p:cNvSpPr txBox="1"/>
          <p:nvPr>
            <p:ph idx="27" type="body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7" name="Google Shape;267;p42"/>
          <p:cNvSpPr txBox="1"/>
          <p:nvPr>
            <p:ph idx="28" type="body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8" name="Google Shape;268;p42"/>
          <p:cNvSpPr txBox="1"/>
          <p:nvPr>
            <p:ph idx="29" type="body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69" name="Google Shape;269;p42"/>
          <p:cNvSpPr txBox="1"/>
          <p:nvPr>
            <p:ph idx="30" type="body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70" name="Google Shape;270;p42"/>
          <p:cNvSpPr txBox="1"/>
          <p:nvPr>
            <p:ph idx="31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71" name="Google Shape;271;p42"/>
          <p:cNvSpPr txBox="1"/>
          <p:nvPr>
            <p:ph idx="3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CUSTOM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43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43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/>
          <p:nvPr>
            <p:ph idx="4" type="body"/>
          </p:nvPr>
        </p:nvSpPr>
        <p:spPr>
          <a:xfrm>
            <a:off x="8208751" y="196725"/>
            <a:ext cx="8124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12</a:t>
            </a:r>
            <a:r>
              <a:rPr lang="en"/>
              <a:t>.12.25</a:t>
            </a:r>
            <a:endParaRPr/>
          </a:p>
        </p:txBody>
      </p:sp>
      <p:sp>
        <p:nvSpPr>
          <p:cNvPr id="281" name="Google Shape;281;p44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50"/>
              <a:t>DABN14-Project 1: </a:t>
            </a:r>
            <a:r>
              <a:rPr lang="en" sz="6550"/>
              <a:t>Credit on balance</a:t>
            </a:r>
            <a:endParaRPr sz="6550"/>
          </a:p>
        </p:txBody>
      </p:sp>
      <p:sp>
        <p:nvSpPr>
          <p:cNvPr id="282" name="Google Shape;282;p44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SzPts val="1850"/>
              <a:buChar char="-"/>
            </a:pPr>
            <a:r>
              <a:rPr lang="en"/>
              <a:t>Predicting credit card fraud on an </a:t>
            </a:r>
            <a:r>
              <a:rPr lang="en"/>
              <a:t>imbalanced dataset</a:t>
            </a:r>
            <a:endParaRPr/>
          </a:p>
        </p:txBody>
      </p:sp>
      <p:sp>
        <p:nvSpPr>
          <p:cNvPr id="283" name="Google Shape;283;p44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Erik Broms &amp; William Nordansjö</a:t>
            </a:r>
            <a:endParaRPr/>
          </a:p>
        </p:txBody>
      </p:sp>
      <p:pic>
        <p:nvPicPr>
          <p:cNvPr id="284" name="Google Shape;284;p4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32897" r="32897" t="0"/>
          <a:stretch/>
        </p:blipFill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3"/>
          <p:cNvSpPr txBox="1"/>
          <p:nvPr>
            <p:ph idx="1" type="subTitle"/>
          </p:nvPr>
        </p:nvSpPr>
        <p:spPr>
          <a:xfrm>
            <a:off x="975300" y="1864050"/>
            <a:ext cx="7193400" cy="100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“XGBoost is widely used by data scientists to achieve state of the art results.”</a:t>
            </a:r>
            <a:endParaRPr/>
          </a:p>
        </p:txBody>
      </p:sp>
      <p:sp>
        <p:nvSpPr>
          <p:cNvPr id="393" name="Google Shape;393;p53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Models &amp; Theory</a:t>
            </a:r>
            <a:endParaRPr/>
          </a:p>
        </p:txBody>
      </p:sp>
      <p:sp>
        <p:nvSpPr>
          <p:cNvPr id="394" name="Google Shape;394;p53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4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eXtreme Gradient Boosting (XGB)</a:t>
            </a:r>
            <a:endParaRPr/>
          </a:p>
        </p:txBody>
      </p:sp>
      <p:sp>
        <p:nvSpPr>
          <p:cNvPr id="400" name="Google Shape;400;p54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Chen &amp; Guestrin (2016)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Builds upon the general boosting system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Widely recognized performance in several machine learning and data mining </a:t>
            </a:r>
            <a:r>
              <a:rPr lang="en"/>
              <a:t>challenges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Scaleable, multiple tweakable hyperparameters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Will be compared to a standard and simple Decision Tree model</a:t>
            </a:r>
            <a:endParaRPr/>
          </a:p>
        </p:txBody>
      </p:sp>
      <p:sp>
        <p:nvSpPr>
          <p:cNvPr id="401" name="Google Shape;401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2" name="Google Shape;402;p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41200" l="-1292" r="-1282" t="-41181"/>
          <a:stretch/>
        </p:blipFill>
        <p:spPr>
          <a:xfrm>
            <a:off x="3725725" y="433350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403" name="Google Shape;403;p54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Models &amp; Theory</a:t>
            </a:r>
            <a:endParaRPr/>
          </a:p>
        </p:txBody>
      </p:sp>
      <p:sp>
        <p:nvSpPr>
          <p:cNvPr id="404" name="Google Shape;404;p54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5"/>
          <p:cNvSpPr txBox="1"/>
          <p:nvPr>
            <p:ph type="title"/>
          </p:nvPr>
        </p:nvSpPr>
        <p:spPr>
          <a:xfrm>
            <a:off x="197375" y="1382475"/>
            <a:ext cx="32712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Synthetic</a:t>
            </a:r>
            <a:r>
              <a:rPr lang="en"/>
              <a:t> Minority Oversampling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 (SMOTE)</a:t>
            </a:r>
            <a:endParaRPr/>
          </a:p>
        </p:txBody>
      </p:sp>
      <p:sp>
        <p:nvSpPr>
          <p:cNvPr id="410" name="Google Shape;410;p55"/>
          <p:cNvSpPr txBox="1"/>
          <p:nvPr>
            <p:ph idx="1" type="body"/>
          </p:nvPr>
        </p:nvSpPr>
        <p:spPr>
          <a:xfrm>
            <a:off x="197375" y="3015375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en"/>
              <a:t>T</a:t>
            </a:r>
            <a:r>
              <a:rPr lang="en"/>
              <a:t>he “not majority” class was oversampled until they became equalized. The plot below shows the result of oversampling on the first two principal components using 10% of the data.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Synthetically</a:t>
            </a:r>
            <a:r>
              <a:rPr lang="en"/>
              <a:t> create a new datapoint based on one of K=5 </a:t>
            </a:r>
            <a:r>
              <a:rPr i="1" lang="en"/>
              <a:t>Nearest </a:t>
            </a:r>
            <a:r>
              <a:rPr i="1" lang="en"/>
              <a:t>Neighbours</a:t>
            </a:r>
            <a:endParaRPr i="1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Chawla et. al (2002)</a:t>
            </a:r>
            <a:endParaRPr/>
          </a:p>
        </p:txBody>
      </p:sp>
      <p:sp>
        <p:nvSpPr>
          <p:cNvPr id="411" name="Google Shape;411;p55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Models &amp; Theory</a:t>
            </a:r>
            <a:endParaRPr/>
          </a:p>
        </p:txBody>
      </p:sp>
      <p:sp>
        <p:nvSpPr>
          <p:cNvPr id="412" name="Google Shape;412;p55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pic>
        <p:nvPicPr>
          <p:cNvPr id="413" name="Google Shape;413;p5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2186" l="887" r="3628" t="0"/>
          <a:stretch/>
        </p:blipFill>
        <p:spPr>
          <a:xfrm>
            <a:off x="4575925" y="583125"/>
            <a:ext cx="4289700" cy="4323600"/>
          </a:xfrm>
          <a:prstGeom prst="round2DiagRect">
            <a:avLst>
              <a:gd fmla="val 16896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56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Models &amp; Theory</a:t>
            </a:r>
            <a:endParaRPr/>
          </a:p>
        </p:txBody>
      </p:sp>
      <p:sp>
        <p:nvSpPr>
          <p:cNvPr id="420" name="Google Shape;420;p56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pic>
        <p:nvPicPr>
          <p:cNvPr id="421" name="Google Shape;421;p56"/>
          <p:cNvPicPr preferRelativeResize="0"/>
          <p:nvPr/>
        </p:nvPicPr>
        <p:blipFill rotWithShape="1">
          <a:blip r:embed="rId3">
            <a:alphaModFix/>
          </a:blip>
          <a:srcRect b="940" l="0" r="0" t="-940"/>
          <a:stretch/>
        </p:blipFill>
        <p:spPr>
          <a:xfrm>
            <a:off x="330925" y="558225"/>
            <a:ext cx="8482140" cy="3952591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56"/>
          <p:cNvSpPr txBox="1"/>
          <p:nvPr/>
        </p:nvSpPr>
        <p:spPr>
          <a:xfrm>
            <a:off x="293825" y="4642525"/>
            <a:ext cx="67110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Note: The 10% of the data shown is randomly chosen and thus differs slightly in the plots</a:t>
            </a: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57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429" name="Google Shape;429;p57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430" name="Google Shape;430;p57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Introduction, Data &amp; Research Question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1" name="Google Shape;431;p57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2" name="Google Shape;432;p57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3" name="Google Shape;433;p57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4" name="Google Shape;434;p57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5" name="Google Shape;435;p57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6" name="Google Shape;436;p57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7" name="Google Shape;437;p57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8" name="Google Shape;438;p57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5" name="Google Shape;445;p58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DT</a:t>
            </a:r>
            <a:endParaRPr/>
          </a:p>
        </p:txBody>
      </p:sp>
      <p:sp>
        <p:nvSpPr>
          <p:cNvPr id="446" name="Google Shape;446;p58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en"/>
              <a:t>Highlights: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Accuracy: 99%</a:t>
            </a:r>
            <a:br>
              <a:rPr lang="en"/>
            </a:br>
            <a:br>
              <a:rPr lang="en"/>
            </a:br>
            <a:r>
              <a:rPr lang="en"/>
              <a:t>For class 1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Precision: 0.09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Recall: 0.91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F</a:t>
            </a:r>
            <a:r>
              <a:rPr baseline="-25000" lang="en"/>
              <a:t>1</a:t>
            </a:r>
            <a:r>
              <a:rPr lang="en"/>
              <a:t>-score: 0.16</a:t>
            </a:r>
            <a:endParaRPr/>
          </a:p>
        </p:txBody>
      </p:sp>
      <p:sp>
        <p:nvSpPr>
          <p:cNvPr id="447" name="Google Shape;447;p58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Results (Confusion </a:t>
            </a:r>
            <a:r>
              <a:rPr lang="en"/>
              <a:t>Matrices</a:t>
            </a:r>
            <a:r>
              <a:rPr lang="en"/>
              <a:t>)</a:t>
            </a:r>
            <a:endParaRPr/>
          </a:p>
        </p:txBody>
      </p:sp>
      <p:sp>
        <p:nvSpPr>
          <p:cNvPr id="448" name="Google Shape;448;p5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pic>
        <p:nvPicPr>
          <p:cNvPr id="449" name="Google Shape;449;p58"/>
          <p:cNvPicPr preferRelativeResize="0"/>
          <p:nvPr/>
        </p:nvPicPr>
        <p:blipFill rotWithShape="1">
          <a:blip r:embed="rId3">
            <a:alphaModFix/>
          </a:blip>
          <a:srcRect b="1493" l="0" r="0" t="1493"/>
          <a:stretch/>
        </p:blipFill>
        <p:spPr>
          <a:xfrm>
            <a:off x="4572000" y="524767"/>
            <a:ext cx="2983376" cy="27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58"/>
          <p:cNvPicPr preferRelativeResize="0"/>
          <p:nvPr/>
        </p:nvPicPr>
        <p:blipFill rotWithShape="1">
          <a:blip r:embed="rId4">
            <a:alphaModFix/>
          </a:blip>
          <a:srcRect b="0" l="337" r="337" t="0"/>
          <a:stretch/>
        </p:blipFill>
        <p:spPr>
          <a:xfrm>
            <a:off x="4572000" y="3374939"/>
            <a:ext cx="4192600" cy="1219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5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XGB</a:t>
            </a:r>
            <a:endParaRPr/>
          </a:p>
        </p:txBody>
      </p:sp>
      <p:sp>
        <p:nvSpPr>
          <p:cNvPr id="457" name="Google Shape;457;p5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en"/>
              <a:t>Highlights: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Accuracy: 100%</a:t>
            </a:r>
            <a:br>
              <a:rPr lang="en"/>
            </a:br>
            <a:br>
              <a:rPr lang="en"/>
            </a:br>
            <a:r>
              <a:rPr lang="en"/>
              <a:t>For class 1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Precision: 0.69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Recall: 0.84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F</a:t>
            </a:r>
            <a:r>
              <a:rPr baseline="-25000" lang="en"/>
              <a:t>1</a:t>
            </a:r>
            <a:r>
              <a:rPr lang="en"/>
              <a:t>-score: 0.76</a:t>
            </a:r>
            <a:endParaRPr/>
          </a:p>
        </p:txBody>
      </p:sp>
      <p:sp>
        <p:nvSpPr>
          <p:cNvPr id="458" name="Google Shape;458;p59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Results (Confusion Matrices)</a:t>
            </a:r>
            <a:endParaRPr/>
          </a:p>
        </p:txBody>
      </p:sp>
      <p:sp>
        <p:nvSpPr>
          <p:cNvPr id="459" name="Google Shape;459;p59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pic>
        <p:nvPicPr>
          <p:cNvPr id="460" name="Google Shape;46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24767"/>
            <a:ext cx="2983376" cy="27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374939"/>
            <a:ext cx="4192600" cy="1219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7" name="Google Shape;467;p60"/>
          <p:cNvSpPr txBox="1"/>
          <p:nvPr>
            <p:ph type="title"/>
          </p:nvPr>
        </p:nvSpPr>
        <p:spPr>
          <a:xfrm>
            <a:off x="197375" y="1052750"/>
            <a:ext cx="24354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Precision-Recall curve</a:t>
            </a:r>
            <a:endParaRPr/>
          </a:p>
        </p:txBody>
      </p:sp>
      <p:sp>
        <p:nvSpPr>
          <p:cNvPr id="468" name="Google Shape;468;p60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Plots Precision and Recall across all hypothetical decision thresholds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AUPRC ≈ AP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XGB AP = 0.84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DT AP = 0.41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XGB model </a:t>
            </a:r>
            <a:r>
              <a:rPr lang="en"/>
              <a:t>outperformed</a:t>
            </a:r>
            <a:r>
              <a:rPr lang="en"/>
              <a:t> the Decision Tree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0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Results (PR-Curve)</a:t>
            </a:r>
            <a:endParaRPr/>
          </a:p>
        </p:txBody>
      </p:sp>
      <p:sp>
        <p:nvSpPr>
          <p:cNvPr id="470" name="Google Shape;470;p60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pic>
        <p:nvPicPr>
          <p:cNvPr id="471" name="Google Shape;47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20588"/>
            <a:ext cx="4137099" cy="410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1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baseline="-25000" lang="en"/>
              <a:t>β</a:t>
            </a:r>
            <a:r>
              <a:rPr lang="en"/>
              <a:t>-score</a:t>
            </a:r>
            <a:endParaRPr/>
          </a:p>
        </p:txBody>
      </p:sp>
      <p:sp>
        <p:nvSpPr>
          <p:cNvPr id="478" name="Google Shape;478;p61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en"/>
              <a:t>Where </a:t>
            </a:r>
            <a:r>
              <a:rPr lang="en"/>
              <a:t>β = 2, meaning that we value Recall twice as high as Precision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DT</a:t>
            </a:r>
            <a:r>
              <a:rPr lang="en"/>
              <a:t> model F</a:t>
            </a:r>
            <a:r>
              <a:rPr baseline="-25000" lang="en"/>
              <a:t>2</a:t>
            </a:r>
            <a:r>
              <a:rPr lang="en"/>
              <a:t>- score: 0.318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XGB model F</a:t>
            </a:r>
            <a:r>
              <a:rPr baseline="-25000" lang="en"/>
              <a:t>2</a:t>
            </a:r>
            <a:r>
              <a:rPr lang="en"/>
              <a:t>- score: 0.804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479" name="Google Shape;479;p61"/>
          <p:cNvCxnSpPr/>
          <p:nvPr/>
        </p:nvCxnSpPr>
        <p:spPr>
          <a:xfrm>
            <a:off x="5254709" y="3946698"/>
            <a:ext cx="3300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0" name="Google Shape;480;p61"/>
          <p:cNvCxnSpPr/>
          <p:nvPr/>
        </p:nvCxnSpPr>
        <p:spPr>
          <a:xfrm>
            <a:off x="5255568" y="1609924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1" name="Google Shape;481;p61"/>
          <p:cNvCxnSpPr/>
          <p:nvPr/>
        </p:nvCxnSpPr>
        <p:spPr>
          <a:xfrm>
            <a:off x="5255568" y="1928649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2" name="Google Shape;482;p61"/>
          <p:cNvCxnSpPr/>
          <p:nvPr/>
        </p:nvCxnSpPr>
        <p:spPr>
          <a:xfrm>
            <a:off x="5255568" y="2266417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3" name="Google Shape;483;p61"/>
          <p:cNvCxnSpPr/>
          <p:nvPr/>
        </p:nvCxnSpPr>
        <p:spPr>
          <a:xfrm>
            <a:off x="5255568" y="2935608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4" name="Google Shape;484;p61"/>
          <p:cNvCxnSpPr/>
          <p:nvPr/>
        </p:nvCxnSpPr>
        <p:spPr>
          <a:xfrm>
            <a:off x="5255568" y="3592102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5" name="Google Shape;485;p61"/>
          <p:cNvCxnSpPr/>
          <p:nvPr/>
        </p:nvCxnSpPr>
        <p:spPr>
          <a:xfrm>
            <a:off x="5255568" y="1272156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6" name="Google Shape;486;p61"/>
          <p:cNvCxnSpPr/>
          <p:nvPr/>
        </p:nvCxnSpPr>
        <p:spPr>
          <a:xfrm>
            <a:off x="5255568" y="2597840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487" name="Google Shape;487;p61"/>
          <p:cNvCxnSpPr/>
          <p:nvPr/>
        </p:nvCxnSpPr>
        <p:spPr>
          <a:xfrm>
            <a:off x="5255568" y="3254333"/>
            <a:ext cx="3300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488" name="Google Shape;488;p61"/>
          <p:cNvSpPr/>
          <p:nvPr/>
        </p:nvSpPr>
        <p:spPr>
          <a:xfrm>
            <a:off x="5654575" y="2819950"/>
            <a:ext cx="1000200" cy="1120200"/>
          </a:xfrm>
          <a:custGeom>
            <a:rect b="b" l="l" r="r" t="t"/>
            <a:pathLst>
              <a:path extrusionOk="0" h="120000" w="120000">
                <a:moveTo>
                  <a:pt x="119591" y="0"/>
                </a:moveTo>
                <a:lnTo>
                  <a:pt x="0" y="0"/>
                </a:lnTo>
                <a:lnTo>
                  <a:pt x="0" y="119967"/>
                </a:lnTo>
                <a:lnTo>
                  <a:pt x="119591" y="119967"/>
                </a:lnTo>
                <a:lnTo>
                  <a:pt x="119591" y="0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t/>
            </a:r>
            <a:endParaRPr sz="7200">
              <a:solidFill>
                <a:schemeClr val="accen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9" name="Google Shape;489;p61"/>
          <p:cNvSpPr/>
          <p:nvPr/>
        </p:nvSpPr>
        <p:spPr>
          <a:xfrm>
            <a:off x="7053775" y="1247850"/>
            <a:ext cx="1000200" cy="2697600"/>
          </a:xfrm>
          <a:custGeom>
            <a:rect b="b" l="l" r="r" t="t"/>
            <a:pathLst>
              <a:path extrusionOk="0" h="120000" w="120000">
                <a:moveTo>
                  <a:pt x="119591" y="0"/>
                </a:moveTo>
                <a:lnTo>
                  <a:pt x="0" y="0"/>
                </a:lnTo>
                <a:lnTo>
                  <a:pt x="0" y="119976"/>
                </a:lnTo>
                <a:lnTo>
                  <a:pt x="119591" y="119976"/>
                </a:lnTo>
                <a:lnTo>
                  <a:pt x="119591" y="0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72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      </a:t>
            </a:r>
            <a:endParaRPr sz="72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0" name="Google Shape;490;p61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Results (</a:t>
            </a:r>
            <a:r>
              <a:rPr lang="en"/>
              <a:t>F</a:t>
            </a:r>
            <a:r>
              <a:rPr baseline="-25000" lang="en"/>
              <a:t>β</a:t>
            </a:r>
            <a:r>
              <a:rPr lang="en"/>
              <a:t>-score</a:t>
            </a:r>
            <a:r>
              <a:rPr lang="en"/>
              <a:t>)</a:t>
            </a:r>
            <a:endParaRPr/>
          </a:p>
        </p:txBody>
      </p:sp>
      <p:sp>
        <p:nvSpPr>
          <p:cNvPr id="491" name="Google Shape;491;p61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492" name="Google Shape;492;p61"/>
          <p:cNvSpPr txBox="1"/>
          <p:nvPr/>
        </p:nvSpPr>
        <p:spPr>
          <a:xfrm>
            <a:off x="6346525" y="3947950"/>
            <a:ext cx="11187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Model F</a:t>
            </a:r>
            <a:r>
              <a:rPr baseline="-25000"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-score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3" name="Google Shape;493;p61"/>
          <p:cNvSpPr/>
          <p:nvPr/>
        </p:nvSpPr>
        <p:spPr>
          <a:xfrm>
            <a:off x="4706875" y="1167600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0.8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4" name="Google Shape;494;p61"/>
          <p:cNvSpPr/>
          <p:nvPr/>
        </p:nvSpPr>
        <p:spPr>
          <a:xfrm>
            <a:off x="4706875" y="1495838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0.7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5" name="Google Shape;495;p61"/>
          <p:cNvSpPr/>
          <p:nvPr/>
        </p:nvSpPr>
        <p:spPr>
          <a:xfrm>
            <a:off x="4706875" y="183521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0.6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6" name="Google Shape;496;p61"/>
          <p:cNvSpPr/>
          <p:nvPr/>
        </p:nvSpPr>
        <p:spPr>
          <a:xfrm>
            <a:off x="4706875" y="2163450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0.5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7" name="Google Shape;497;p61"/>
          <p:cNvSpPr/>
          <p:nvPr/>
        </p:nvSpPr>
        <p:spPr>
          <a:xfrm>
            <a:off x="4706875" y="2491700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0.4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8" name="Google Shape;498;p61"/>
          <p:cNvSpPr/>
          <p:nvPr/>
        </p:nvSpPr>
        <p:spPr>
          <a:xfrm>
            <a:off x="4706875" y="2819938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0.3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9" name="Google Shape;499;p61"/>
          <p:cNvSpPr/>
          <p:nvPr/>
        </p:nvSpPr>
        <p:spPr>
          <a:xfrm>
            <a:off x="4706875" y="3172475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0.2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00" name="Google Shape;500;p61"/>
          <p:cNvSpPr/>
          <p:nvPr/>
        </p:nvSpPr>
        <p:spPr>
          <a:xfrm>
            <a:off x="4706875" y="350071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3"/>
                </a:solidFill>
                <a:latin typeface="Merriweather"/>
                <a:ea typeface="Merriweather"/>
                <a:cs typeface="Merriweather"/>
                <a:sym typeface="Merriweather"/>
              </a:rPr>
              <a:t>0.1</a:t>
            </a:r>
            <a:endParaRPr sz="900">
              <a:solidFill>
                <a:schemeClr val="accent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01" name="Google Shape;50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385" y="1052750"/>
            <a:ext cx="3453440" cy="8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61"/>
          <p:cNvSpPr txBox="1"/>
          <p:nvPr>
            <p:ph idx="4294967295" type="ctrTitle"/>
          </p:nvPr>
        </p:nvSpPr>
        <p:spPr>
          <a:xfrm>
            <a:off x="5905675" y="4508150"/>
            <a:ext cx="1000200" cy="2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Decision Tree</a:t>
            </a:r>
            <a:endParaRPr b="0"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3" name="Google Shape;503;p61"/>
          <p:cNvSpPr/>
          <p:nvPr/>
        </p:nvSpPr>
        <p:spPr>
          <a:xfrm>
            <a:off x="5757800" y="4547150"/>
            <a:ext cx="153600" cy="1536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4" name="Google Shape;504;p61"/>
          <p:cNvSpPr txBox="1"/>
          <p:nvPr>
            <p:ph idx="4294967295" type="ctrTitle"/>
          </p:nvPr>
        </p:nvSpPr>
        <p:spPr>
          <a:xfrm>
            <a:off x="7053750" y="4508150"/>
            <a:ext cx="1000200" cy="2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XGBoost</a:t>
            </a:r>
            <a:endParaRPr b="0"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5" name="Google Shape;505;p61"/>
          <p:cNvSpPr/>
          <p:nvPr/>
        </p:nvSpPr>
        <p:spPr>
          <a:xfrm>
            <a:off x="6905875" y="4547150"/>
            <a:ext cx="153600" cy="1536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62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512" name="Google Shape;512;p62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513" name="Google Shape;513;p62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Introduction, Data &amp; Research Question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4" name="Google Shape;514;p62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5" name="Google Shape;515;p62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6" name="Google Shape;516;p62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7" name="Google Shape;517;p62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8" name="Google Shape;518;p62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9" name="Google Shape;519;p62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20" name="Google Shape;520;p62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21" name="Google Shape;521;p62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22" name="Google Shape;522;p62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45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91" name="Google Shape;291;p45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292" name="Google Shape;292;p45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Introduction, Data &amp; Research Question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3" name="Google Shape;293;p45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4" name="Google Shape;294;p45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5" name="Google Shape;295;p45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 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6" name="Google Shape;296;p45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7" name="Google Shape;297;p45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8" name="Google Shape;298;p45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9" name="Google Shape;299;p45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0" name="Google Shape;300;p45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1" name="Google Shape;301;p45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3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28" name="Google Shape;528;p63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Meaningful performance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Accuracy is high with both models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Imbalanced data requires special consideration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Training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Evaluation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XGB model superior because it balances Precision and Recall while still prioritising Recall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0" name="Google Shape;530;p6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035" l="0" r="0" t="9043"/>
          <a:stretch/>
        </p:blipFill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531" name="Google Shape;531;p63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32" name="Google Shape;532;p63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533" name="Google Shape;533;p63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6"/>
          <p:cNvSpPr txBox="1"/>
          <p:nvPr>
            <p:ph idx="1" type="body"/>
          </p:nvPr>
        </p:nvSpPr>
        <p:spPr>
          <a:xfrm>
            <a:off x="196950" y="196725"/>
            <a:ext cx="23418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08" name="Google Shape;308;p46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309" name="Google Shape;309;p46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Introduction, Data &amp; Research Question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0" name="Google Shape;310;p46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1" name="Google Shape;311;p46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2" name="Google Shape;312;p46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3" name="Google Shape;313;p46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4" name="Google Shape;314;p46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5" name="Google Shape;315;p46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6" name="Google Shape;316;p46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7" name="Google Shape;317;p46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18" name="Google Shape;318;p46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47"/>
          <p:cNvSpPr txBox="1"/>
          <p:nvPr>
            <p:ph idx="1" type="subTitle"/>
          </p:nvPr>
        </p:nvSpPr>
        <p:spPr>
          <a:xfrm>
            <a:off x="975300" y="1864050"/>
            <a:ext cx="7193400" cy="18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</a:t>
            </a:r>
            <a:r>
              <a:rPr lang="en"/>
              <a:t>Fraud is the category of crime that has increased the most in 2023 according to the Swedish National Council for crime prevention.</a:t>
            </a:r>
            <a:r>
              <a:rPr lang="en"/>
              <a:t>”</a:t>
            </a:r>
            <a:endParaRPr/>
          </a:p>
        </p:txBody>
      </p:sp>
      <p:sp>
        <p:nvSpPr>
          <p:cNvPr id="325" name="Google Shape;325;p47"/>
          <p:cNvSpPr txBox="1"/>
          <p:nvPr>
            <p:ph idx="2" type="body"/>
          </p:nvPr>
        </p:nvSpPr>
        <p:spPr>
          <a:xfrm>
            <a:off x="196950" y="196725"/>
            <a:ext cx="24207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Introduction, Data &amp; Research Question </a:t>
            </a:r>
            <a:endParaRPr/>
          </a:p>
        </p:txBody>
      </p:sp>
      <p:sp>
        <p:nvSpPr>
          <p:cNvPr id="326" name="Google Shape;326;p47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DABN14-Project 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/>
          <p:nvPr>
            <p:ph idx="1" type="subTitle"/>
          </p:nvPr>
        </p:nvSpPr>
        <p:spPr>
          <a:xfrm>
            <a:off x="975300" y="1864050"/>
            <a:ext cx="7193400" cy="14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Credit Card Fraud Detection - Machine Learning Group of ULB (Université Libre de Bruxelles)</a:t>
            </a:r>
            <a:endParaRPr/>
          </a:p>
        </p:txBody>
      </p:sp>
      <p:sp>
        <p:nvSpPr>
          <p:cNvPr id="332" name="Google Shape;332;p48"/>
          <p:cNvSpPr txBox="1"/>
          <p:nvPr>
            <p:ph idx="2" type="body"/>
          </p:nvPr>
        </p:nvSpPr>
        <p:spPr>
          <a:xfrm>
            <a:off x="196950" y="196725"/>
            <a:ext cx="2937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Introduction, Data &amp; Research Question </a:t>
            </a:r>
            <a:endParaRPr/>
          </a:p>
        </p:txBody>
      </p:sp>
      <p:sp>
        <p:nvSpPr>
          <p:cNvPr id="333" name="Google Shape;333;p4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334" name="Google Shape;334;p48"/>
          <p:cNvSpPr txBox="1"/>
          <p:nvPr/>
        </p:nvSpPr>
        <p:spPr>
          <a:xfrm>
            <a:off x="1187100" y="3272550"/>
            <a:ext cx="6769800" cy="7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284,807 transactions of European customer over a 2-day period.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Variables anonymised through Principal Components (28 PC’s)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Other variables: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Pre-labeled “class”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mount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Time (from first transaction, not used)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-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Heavily imbalanced: 0.172% fraudulent transactions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49"/>
          <p:cNvSpPr txBox="1"/>
          <p:nvPr>
            <p:ph idx="1" type="subTitle"/>
          </p:nvPr>
        </p:nvSpPr>
        <p:spPr>
          <a:xfrm>
            <a:off x="975300" y="1864050"/>
            <a:ext cx="7193400" cy="18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“Can we achieve meaningful performance on an imbalanced dataset by predicting fraudulent credit card transactions using machine learning models?”</a:t>
            </a:r>
            <a:endParaRPr/>
          </a:p>
        </p:txBody>
      </p:sp>
      <p:sp>
        <p:nvSpPr>
          <p:cNvPr id="341" name="Google Shape;341;p49"/>
          <p:cNvSpPr txBox="1"/>
          <p:nvPr>
            <p:ph idx="2" type="body"/>
          </p:nvPr>
        </p:nvSpPr>
        <p:spPr>
          <a:xfrm>
            <a:off x="196950" y="196725"/>
            <a:ext cx="25584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Introduction, Data &amp; Research Question</a:t>
            </a:r>
            <a:endParaRPr/>
          </a:p>
        </p:txBody>
      </p:sp>
      <p:sp>
        <p:nvSpPr>
          <p:cNvPr id="342" name="Google Shape;342;p49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50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49" name="Google Shape;349;p50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350" name="Google Shape;350;p50"/>
          <p:cNvSpPr txBox="1"/>
          <p:nvPr/>
        </p:nvSpPr>
        <p:spPr>
          <a:xfrm>
            <a:off x="516437" y="7447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Defining the Problem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1" name="Google Shape;351;p50"/>
          <p:cNvSpPr txBox="1"/>
          <p:nvPr/>
        </p:nvSpPr>
        <p:spPr>
          <a:xfrm>
            <a:off x="516437" y="15843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2" name="Google Shape;352;p50"/>
          <p:cNvSpPr txBox="1"/>
          <p:nvPr/>
        </p:nvSpPr>
        <p:spPr>
          <a:xfrm>
            <a:off x="516437" y="24237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3" name="Google Shape;353;p50"/>
          <p:cNvSpPr txBox="1"/>
          <p:nvPr/>
        </p:nvSpPr>
        <p:spPr>
          <a:xfrm>
            <a:off x="516437" y="32564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4" name="Google Shape;354;p50"/>
          <p:cNvSpPr txBox="1"/>
          <p:nvPr/>
        </p:nvSpPr>
        <p:spPr>
          <a:xfrm>
            <a:off x="516437" y="41028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5" name="Google Shape;355;p50"/>
          <p:cNvSpPr txBox="1"/>
          <p:nvPr/>
        </p:nvSpPr>
        <p:spPr>
          <a:xfrm>
            <a:off x="196954" y="7447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6" name="Google Shape;356;p50"/>
          <p:cNvSpPr txBox="1"/>
          <p:nvPr/>
        </p:nvSpPr>
        <p:spPr>
          <a:xfrm>
            <a:off x="196954" y="15843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7" name="Google Shape;357;p50"/>
          <p:cNvSpPr txBox="1"/>
          <p:nvPr/>
        </p:nvSpPr>
        <p:spPr>
          <a:xfrm>
            <a:off x="196954" y="24237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8" name="Google Shape;358;p50"/>
          <p:cNvSpPr txBox="1"/>
          <p:nvPr/>
        </p:nvSpPr>
        <p:spPr>
          <a:xfrm>
            <a:off x="196954" y="32564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9" name="Google Shape;359;p50"/>
          <p:cNvSpPr txBox="1"/>
          <p:nvPr/>
        </p:nvSpPr>
        <p:spPr>
          <a:xfrm>
            <a:off x="196954" y="41028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1"/>
          <p:cNvSpPr txBox="1"/>
          <p:nvPr>
            <p:ph type="title"/>
          </p:nvPr>
        </p:nvSpPr>
        <p:spPr>
          <a:xfrm>
            <a:off x="197375" y="5675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Imbalanced Data</a:t>
            </a:r>
            <a:endParaRPr/>
          </a:p>
        </p:txBody>
      </p:sp>
      <p:sp>
        <p:nvSpPr>
          <p:cNvPr id="365" name="Google Shape;365;p51"/>
          <p:cNvSpPr txBox="1"/>
          <p:nvPr>
            <p:ph idx="1" type="body"/>
          </p:nvPr>
        </p:nvSpPr>
        <p:spPr>
          <a:xfrm>
            <a:off x="197375" y="22004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first two principal components plotted with 10% of the data, with “class 1” (fraud) </a:t>
            </a:r>
            <a:r>
              <a:rPr lang="en"/>
              <a:t>plotted above “class 0” (legitimate).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Training (Dastidar 2024, Lucas &amp; Jurgovsky 2020)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Evaluation (Saito &amp; Rhemsmeier 2015)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Accuracy &amp; AUC not good enough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Solution: </a:t>
            </a:r>
            <a:endParaRPr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SMOTE for training (Chawla et. al 2002)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AUPRC, F</a:t>
            </a:r>
            <a:r>
              <a:rPr baseline="-25000" lang="en"/>
              <a:t>β</a:t>
            </a:r>
            <a:r>
              <a:rPr lang="en"/>
              <a:t>-score for evaluation (Saito &amp; Rehmsmeier 2015; Lindholm et. al 2022 (draft))</a:t>
            </a:r>
            <a:endParaRPr/>
          </a:p>
        </p:txBody>
      </p:sp>
      <p:sp>
        <p:nvSpPr>
          <p:cNvPr id="366" name="Google Shape;36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7" name="Google Shape;367;p5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362" l="0" r="0" t="6362"/>
          <a:stretch/>
        </p:blipFill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sp>
        <p:nvSpPr>
          <p:cNvPr id="368" name="Google Shape;368;p51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Imbalanced Data</a:t>
            </a:r>
            <a:endParaRPr/>
          </a:p>
        </p:txBody>
      </p:sp>
      <p:sp>
        <p:nvSpPr>
          <p:cNvPr id="369" name="Google Shape;369;p51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/>
          <p:nvPr>
            <p:ph idx="12" type="sldNum"/>
          </p:nvPr>
        </p:nvSpPr>
        <p:spPr>
          <a:xfrm>
            <a:off x="8472458" y="466344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Google Shape;375;p52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76" name="Google Shape;376;p52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DABN14-Project 1</a:t>
            </a:r>
            <a:endParaRPr/>
          </a:p>
        </p:txBody>
      </p:sp>
      <p:sp>
        <p:nvSpPr>
          <p:cNvPr id="377" name="Google Shape;377;p52"/>
          <p:cNvSpPr txBox="1"/>
          <p:nvPr/>
        </p:nvSpPr>
        <p:spPr>
          <a:xfrm>
            <a:off x="516437" y="820989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Defining the Problem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78" name="Google Shape;378;p52"/>
          <p:cNvSpPr txBox="1"/>
          <p:nvPr/>
        </p:nvSpPr>
        <p:spPr>
          <a:xfrm>
            <a:off x="516437" y="1660511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Imbalanced Data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79" name="Google Shape;379;p52"/>
          <p:cNvSpPr txBox="1"/>
          <p:nvPr/>
        </p:nvSpPr>
        <p:spPr>
          <a:xfrm>
            <a:off x="516437" y="2499994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Models &amp; Theory</a:t>
            </a:r>
            <a:endParaRPr b="1" sz="36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0" name="Google Shape;380;p52"/>
          <p:cNvSpPr txBox="1"/>
          <p:nvPr/>
        </p:nvSpPr>
        <p:spPr>
          <a:xfrm>
            <a:off x="516437" y="3332695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Results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1" name="Google Shape;381;p52"/>
          <p:cNvSpPr txBox="1"/>
          <p:nvPr/>
        </p:nvSpPr>
        <p:spPr>
          <a:xfrm>
            <a:off x="516437" y="4179006"/>
            <a:ext cx="70437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1" sz="36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2" name="Google Shape;382;p52"/>
          <p:cNvSpPr txBox="1"/>
          <p:nvPr/>
        </p:nvSpPr>
        <p:spPr>
          <a:xfrm>
            <a:off x="196954" y="820989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1.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3" name="Google Shape;383;p52"/>
          <p:cNvSpPr txBox="1"/>
          <p:nvPr/>
        </p:nvSpPr>
        <p:spPr>
          <a:xfrm>
            <a:off x="196954" y="1660511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2.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4" name="Google Shape;384;p52"/>
          <p:cNvSpPr txBox="1"/>
          <p:nvPr/>
        </p:nvSpPr>
        <p:spPr>
          <a:xfrm>
            <a:off x="196954" y="2499994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3.</a:t>
            </a:r>
            <a:endParaRPr b="1" sz="14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5" name="Google Shape;385;p52"/>
          <p:cNvSpPr txBox="1"/>
          <p:nvPr/>
        </p:nvSpPr>
        <p:spPr>
          <a:xfrm>
            <a:off x="196954" y="3332695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4.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86" name="Google Shape;386;p52"/>
          <p:cNvSpPr txBox="1"/>
          <p:nvPr/>
        </p:nvSpPr>
        <p:spPr>
          <a:xfrm>
            <a:off x="196954" y="4179006"/>
            <a:ext cx="39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rPr>
              <a:t>5.</a:t>
            </a:r>
            <a:endParaRPr b="1" sz="1450">
              <a:solidFill>
                <a:schemeClr val="accen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